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5D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6DCD16-A346-43A9-82E0-1B9329A97D11}" type="datetimeFigureOut">
              <a:rPr lang="pl-PL" smtClean="0"/>
              <a:pPr/>
              <a:t>2016-04-21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3B1BC7-E886-4F6F-BE90-97710F6DE3F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ojebieszczady.net/" TargetMode="External"/><Relationship Id="rId3" Type="http://schemas.openxmlformats.org/officeDocument/2006/relationships/image" Target="../media/image38.jpeg"/><Relationship Id="rId7" Type="http://schemas.openxmlformats.org/officeDocument/2006/relationships/hyperlink" Target="http://www.grupabieszczady.pl/" TargetMode="Externa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cyklopedia.lasypolskie.pl/" TargetMode="External"/><Relationship Id="rId11" Type="http://schemas.openxmlformats.org/officeDocument/2006/relationships/image" Target="../media/image40.jpeg"/><Relationship Id="rId5" Type="http://schemas.openxmlformats.org/officeDocument/2006/relationships/hyperlink" Target="http://ziolowyporadnik.pl/" TargetMode="External"/><Relationship Id="rId10" Type="http://schemas.openxmlformats.org/officeDocument/2006/relationships/image" Target="../media/image39.jpeg"/><Relationship Id="rId4" Type="http://schemas.openxmlformats.org/officeDocument/2006/relationships/hyperlink" Target="http://zielnik-karpacki.pl/" TargetMode="External"/><Relationship Id="rId9" Type="http://schemas.openxmlformats.org/officeDocument/2006/relationships/hyperlink" Target="http://bieszczady.land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133"/>
            <a:ext cx="9144000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7772400" y="6453336"/>
            <a:ext cx="111968" cy="144016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5184576"/>
          </a:xfrm>
          <a:effectLst/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pl-PL" sz="6000" b="1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/>
            </a:r>
            <a:br>
              <a:rPr lang="pl-PL" sz="6000" b="1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</a:br>
            <a:r>
              <a:rPr lang="pl-PL" sz="6000" b="1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/>
            </a:r>
            <a:br>
              <a:rPr lang="pl-PL" sz="6000" b="1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</a:b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  <a:t>„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  <a:t>Forests in Poland and Europe. Characteristics and management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  <a:t>”</a:t>
            </a:r>
            <a:r>
              <a:rPr lang="pl-PL" sz="6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  <a:t/>
            </a:r>
            <a:br>
              <a:rPr lang="pl-PL" sz="6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</a:br>
            <a:r>
              <a:rPr lang="pl-PL" sz="6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  <a:t>„W</a:t>
            </a:r>
            <a:r>
              <a:rPr lang="en-US" sz="6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  <a:t>hat </a:t>
            </a:r>
            <a:r>
              <a:rPr lang="en-US" sz="60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  <a:t>is most beautiful in the </a:t>
            </a:r>
            <a:r>
              <a:rPr lang="en-US" sz="6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  <a:t>Bieszczady</a:t>
            </a:r>
            <a:r>
              <a:rPr lang="pl-PL" sz="6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doni MT" panose="02070603080606020203" pitchFamily="18" charset="0"/>
              </a:rPr>
              <a:t>”</a:t>
            </a:r>
            <a:endParaRPr lang="pl-PL" sz="60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8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83308">
            <a:off x="5962579" y="3663140"/>
            <a:ext cx="3702803" cy="348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404664"/>
            <a:ext cx="3923928" cy="79208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LYNX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475656" y="1484784"/>
            <a:ext cx="6400800" cy="5995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400" dirty="0" smtClean="0">
                <a:latin typeface="Berlin Sans FB" panose="020E0602020502020306" pitchFamily="34" charset="0"/>
              </a:rPr>
              <a:t>The </a:t>
            </a:r>
            <a:r>
              <a:rPr lang="en-US" sz="2400" dirty="0" smtClean="0">
                <a:latin typeface="Berlin Sans FB" panose="020E0602020502020306" pitchFamily="34" charset="0"/>
              </a:rPr>
              <a:t>biggest </a:t>
            </a:r>
            <a:r>
              <a:rPr lang="en-US" sz="2400" dirty="0">
                <a:latin typeface="Berlin Sans FB" panose="020E0602020502020306" pitchFamily="34" charset="0"/>
              </a:rPr>
              <a:t>of European felines. </a:t>
            </a:r>
            <a:r>
              <a:rPr lang="en-US" sz="2400" dirty="0" smtClean="0">
                <a:latin typeface="Berlin Sans FB" panose="020E0602020502020306" pitchFamily="34" charset="0"/>
              </a:rPr>
              <a:t>Inhibits </a:t>
            </a:r>
            <a:r>
              <a:rPr lang="en-US" sz="2400" dirty="0">
                <a:latin typeface="Berlin Sans FB" panose="020E0602020502020306" pitchFamily="34" charset="0"/>
              </a:rPr>
              <a:t>large forest complexes and leads a secretive life style. It’s a carnivorous species and it’s basic </a:t>
            </a:r>
            <a:r>
              <a:rPr lang="pl-PL" sz="2400" dirty="0" err="1">
                <a:latin typeface="Berlin Sans FB" panose="020E0602020502020306" pitchFamily="34" charset="0"/>
              </a:rPr>
              <a:t>f</a:t>
            </a:r>
            <a:r>
              <a:rPr lang="en-US" sz="2400" dirty="0" err="1" smtClean="0">
                <a:latin typeface="Berlin Sans FB" panose="020E0602020502020306" pitchFamily="34" charset="0"/>
              </a:rPr>
              <a:t>ood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are wild ungulates, mostly </a:t>
            </a:r>
            <a:r>
              <a:rPr lang="en-US" sz="2400" dirty="0" smtClean="0">
                <a:latin typeface="Berlin Sans FB" panose="020E0602020502020306" pitchFamily="34" charset="0"/>
              </a:rPr>
              <a:t>deer</a:t>
            </a:r>
            <a:r>
              <a:rPr lang="pl-PL" sz="2400" dirty="0" smtClean="0">
                <a:latin typeface="Berlin Sans FB" panose="020E0602020502020306" pitchFamily="34" charset="0"/>
              </a:rPr>
              <a:t>. </a:t>
            </a:r>
            <a:r>
              <a:rPr lang="en-US" sz="2400" dirty="0" smtClean="0">
                <a:latin typeface="Berlin Sans FB" panose="020E0602020502020306" pitchFamily="34" charset="0"/>
              </a:rPr>
              <a:t>In </a:t>
            </a:r>
            <a:r>
              <a:rPr lang="pl-PL" sz="2400" dirty="0" smtClean="0">
                <a:latin typeface="Berlin Sans FB" panose="020E0602020502020306" pitchFamily="34" charset="0"/>
              </a:rPr>
              <a:t>the P</a:t>
            </a:r>
            <a:r>
              <a:rPr lang="en-US" sz="2400" dirty="0" err="1" smtClean="0">
                <a:latin typeface="Berlin Sans FB" panose="020E0602020502020306" pitchFamily="34" charset="0"/>
              </a:rPr>
              <a:t>olish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Bieszczady</a:t>
            </a:r>
            <a:r>
              <a:rPr lang="en-US" sz="2400" dirty="0">
                <a:latin typeface="Berlin Sans FB" panose="020E0602020502020306" pitchFamily="34" charset="0"/>
              </a:rPr>
              <a:t> lives about 20 </a:t>
            </a:r>
            <a:r>
              <a:rPr lang="en-US" sz="2400" dirty="0" smtClean="0">
                <a:latin typeface="Berlin Sans FB" panose="020E0602020502020306" pitchFamily="34" charset="0"/>
              </a:rPr>
              <a:t>lynx</a:t>
            </a:r>
            <a:r>
              <a:rPr lang="pl-PL" sz="2400" dirty="0" smtClean="0">
                <a:latin typeface="Berlin Sans FB" panose="020E0602020502020306" pitchFamily="34" charset="0"/>
              </a:rPr>
              <a:t>es.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06138">
            <a:off x="-1006138" y="3577370"/>
            <a:ext cx="4264115" cy="365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82093">
            <a:off x="2388923" y="3638942"/>
            <a:ext cx="4710916" cy="353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756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65047">
            <a:off x="5457680" y="3786266"/>
            <a:ext cx="5256584" cy="330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3" y="188640"/>
            <a:ext cx="7128791" cy="122413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 WILDCAT      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08912" cy="4338816"/>
          </a:xfrm>
        </p:spPr>
        <p:txBody>
          <a:bodyPr/>
          <a:lstStyle/>
          <a:p>
            <a:pPr marL="45720" indent="0" algn="ctr">
              <a:buNone/>
            </a:pPr>
            <a:r>
              <a:rPr lang="pl-PL" sz="2400" dirty="0" err="1" smtClean="0">
                <a:latin typeface="Berlin Sans FB" panose="020E0602020502020306" pitchFamily="34" charset="0"/>
              </a:rPr>
              <a:t>Is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similor</a:t>
            </a:r>
            <a:r>
              <a:rPr lang="pl-PL" sz="2400" dirty="0" smtClean="0">
                <a:latin typeface="Berlin Sans FB" panose="020E0602020502020306" pitchFamily="34" charset="0"/>
              </a:rPr>
              <a:t> to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domestic cat, but it’s a little bit bigger. It used to occur in whole Europe. Nowadays in Poland you can only find it </a:t>
            </a:r>
            <a:r>
              <a:rPr lang="en-US" sz="2400" dirty="0" smtClean="0">
                <a:latin typeface="Berlin Sans FB" panose="020E0602020502020306" pitchFamily="34" charset="0"/>
              </a:rPr>
              <a:t>in</a:t>
            </a:r>
            <a:r>
              <a:rPr lang="pl-PL" sz="2400" dirty="0" smtClean="0">
                <a:latin typeface="Berlin Sans FB" panose="020E0602020502020306" pitchFamily="34" charset="0"/>
              </a:rPr>
              <a:t> the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mountains. It leads a reclusive life style. Wildcat </a:t>
            </a:r>
            <a:r>
              <a:rPr lang="pl-PL" sz="2400" dirty="0" err="1" smtClean="0">
                <a:latin typeface="Berlin Sans FB" panose="020E0602020502020306" pitchFamily="34" charset="0"/>
              </a:rPr>
              <a:t>build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nests in tree hollows , rock crevices or burrows. It feeds mainly on rodents, birds, </a:t>
            </a:r>
            <a:r>
              <a:rPr lang="en-US" sz="2400" dirty="0" smtClean="0">
                <a:latin typeface="Berlin Sans FB" panose="020E0602020502020306" pitchFamily="34" charset="0"/>
              </a:rPr>
              <a:t>fish, </a:t>
            </a:r>
            <a:r>
              <a:rPr lang="en-US" sz="2400" dirty="0">
                <a:latin typeface="Berlin Sans FB" panose="020E0602020502020306" pitchFamily="34" charset="0"/>
              </a:rPr>
              <a:t>insects and lizards. Sometimes it hunts haves. </a:t>
            </a:r>
            <a:r>
              <a:rPr lang="pl-PL" sz="2400" dirty="0" smtClean="0">
                <a:latin typeface="Berlin Sans FB" panose="020E0602020502020306" pitchFamily="34" charset="0"/>
              </a:rPr>
              <a:t>The n</a:t>
            </a:r>
            <a:r>
              <a:rPr lang="en-US" sz="2400" dirty="0" smtClean="0">
                <a:latin typeface="Berlin Sans FB" panose="020E0602020502020306" pitchFamily="34" charset="0"/>
              </a:rPr>
              <a:t>umber </a:t>
            </a:r>
            <a:r>
              <a:rPr lang="en-US" sz="2400" dirty="0">
                <a:latin typeface="Berlin Sans FB" panose="020E0602020502020306" pitchFamily="34" charset="0"/>
              </a:rPr>
              <a:t>of wildcats in </a:t>
            </a:r>
            <a:r>
              <a:rPr lang="pl-PL" sz="2400" dirty="0" smtClean="0">
                <a:latin typeface="Berlin Sans FB" panose="020E0602020502020306" pitchFamily="34" charset="0"/>
              </a:rPr>
              <a:t>the </a:t>
            </a:r>
            <a:r>
              <a:rPr lang="en-US" sz="2400" dirty="0" err="1" smtClean="0">
                <a:latin typeface="Berlin Sans FB" panose="020E0602020502020306" pitchFamily="34" charset="0"/>
              </a:rPr>
              <a:t>Bieszczady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smtClean="0">
                <a:latin typeface="Berlin Sans FB" panose="020E0602020502020306" pitchFamily="34" charset="0"/>
              </a:rPr>
              <a:t>regions </a:t>
            </a:r>
            <a:r>
              <a:rPr lang="en-US" sz="2400" dirty="0" smtClean="0">
                <a:latin typeface="Berlin Sans FB" panose="020E0602020502020306" pitchFamily="34" charset="0"/>
              </a:rPr>
              <a:t>is </a:t>
            </a:r>
            <a:r>
              <a:rPr lang="en-US" sz="2400" dirty="0">
                <a:latin typeface="Berlin Sans FB" panose="020E0602020502020306" pitchFamily="34" charset="0"/>
              </a:rPr>
              <a:t>unknown. Meeting </a:t>
            </a:r>
            <a:r>
              <a:rPr lang="en-US" sz="2400" dirty="0" smtClean="0">
                <a:latin typeface="Berlin Sans FB" panose="020E0602020502020306" pitchFamily="34" charset="0"/>
              </a:rPr>
              <a:t>this </a:t>
            </a:r>
            <a:r>
              <a:rPr lang="en-US" sz="2400" dirty="0">
                <a:latin typeface="Berlin Sans FB" panose="020E0602020502020306" pitchFamily="34" charset="0"/>
              </a:rPr>
              <a:t>interesting predators are accidental and rare</a:t>
            </a:r>
            <a:r>
              <a:rPr lang="en-US" dirty="0"/>
              <a:t>.</a:t>
            </a:r>
            <a:endParaRPr lang="pl-P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64421">
            <a:off x="-1108439" y="4188242"/>
            <a:ext cx="4470220" cy="323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29493">
            <a:off x="2633616" y="4352616"/>
            <a:ext cx="3880316" cy="291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806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73725">
            <a:off x="5511894" y="4190068"/>
            <a:ext cx="4890120" cy="325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332656"/>
            <a:ext cx="7128792" cy="114300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EURASIAN EAGLE-OWL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27584" y="1196752"/>
            <a:ext cx="7461448" cy="29374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pl-PL" sz="2400" dirty="0" err="1" smtClean="0">
                <a:latin typeface="Berlin Sans FB" panose="020E0602020502020306" pitchFamily="34" charset="0"/>
              </a:rPr>
              <a:t>Is</a:t>
            </a:r>
            <a:r>
              <a:rPr lang="pl-PL" sz="2400" dirty="0" smtClean="0">
                <a:latin typeface="Berlin Sans FB" panose="020E0602020502020306" pitchFamily="34" charset="0"/>
              </a:rPr>
              <a:t> one of the </a:t>
            </a:r>
            <a:r>
              <a:rPr lang="pl-PL" sz="2400" dirty="0" err="1" smtClean="0">
                <a:latin typeface="Berlin Sans FB" panose="020E0602020502020306" pitchFamily="34" charset="0"/>
              </a:rPr>
              <a:t>largest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owl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species</a:t>
            </a:r>
            <a:r>
              <a:rPr lang="pl-PL" sz="2400" dirty="0" smtClean="0">
                <a:latin typeface="Berlin Sans FB" panose="020E0602020502020306" pitchFamily="34" charset="0"/>
              </a:rPr>
              <a:t> in the </a:t>
            </a:r>
            <a:r>
              <a:rPr lang="pl-PL" sz="2400" dirty="0" err="1" smtClean="0">
                <a:latin typeface="Berlin Sans FB" panose="020E0602020502020306" pitchFamily="34" charset="0"/>
              </a:rPr>
              <a:t>wolrd</a:t>
            </a:r>
            <a:r>
              <a:rPr lang="pl-PL" sz="2400" dirty="0" smtClean="0">
                <a:latin typeface="Berlin Sans FB" panose="020E0602020502020306" pitchFamily="34" charset="0"/>
              </a:rPr>
              <a:t> with </a:t>
            </a:r>
            <a:r>
              <a:rPr lang="pl-PL" sz="2400" dirty="0">
                <a:latin typeface="Berlin Sans FB" panose="020E0602020502020306" pitchFamily="34" charset="0"/>
              </a:rPr>
              <a:t>a </a:t>
            </a:r>
            <a:r>
              <a:rPr lang="pl-PL" sz="2400" dirty="0" err="1">
                <a:latin typeface="Berlin Sans FB" panose="020E0602020502020306" pitchFamily="34" charset="0"/>
              </a:rPr>
              <a:t>wingspan</a:t>
            </a:r>
            <a:r>
              <a:rPr lang="pl-PL" sz="2400" dirty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nearly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two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meters</a:t>
            </a:r>
            <a:r>
              <a:rPr lang="pl-PL" sz="2400" dirty="0" smtClean="0">
                <a:latin typeface="Berlin Sans FB" panose="020E0602020502020306" pitchFamily="34" charset="0"/>
              </a:rPr>
              <a:t>. </a:t>
            </a:r>
            <a:r>
              <a:rPr lang="en-US" sz="2400" dirty="0" smtClean="0">
                <a:latin typeface="Berlin Sans FB" panose="020E0602020502020306" pitchFamily="34" charset="0"/>
              </a:rPr>
              <a:t>It </a:t>
            </a:r>
            <a:r>
              <a:rPr lang="en-US" sz="2400" dirty="0">
                <a:latin typeface="Berlin Sans FB" panose="020E0602020502020306" pitchFamily="34" charset="0"/>
              </a:rPr>
              <a:t>used to be exterminated because it was associated with evil and death. Nowadays it’s very rave and livid bird, but </a:t>
            </a:r>
            <a:r>
              <a:rPr lang="pl-PL" sz="2400" dirty="0" smtClean="0">
                <a:latin typeface="Berlin Sans FB" panose="020E0602020502020306" pitchFamily="34" charset="0"/>
              </a:rPr>
              <a:t>the </a:t>
            </a:r>
            <a:r>
              <a:rPr lang="en-US" sz="2400" dirty="0" smtClean="0">
                <a:latin typeface="Berlin Sans FB" panose="020E0602020502020306" pitchFamily="34" charset="0"/>
              </a:rPr>
              <a:t>population </a:t>
            </a:r>
            <a:r>
              <a:rPr lang="en-US" sz="2400" dirty="0">
                <a:latin typeface="Berlin Sans FB" panose="020E0602020502020306" pitchFamily="34" charset="0"/>
              </a:rPr>
              <a:t>of the species is slowly getting bigger. It can turn it’s head for 270 ° degrees, which rewards it  rather limited viewing angle  compared to other birds. It can live up to over 20 years in natural environment, in  captivity even up to 60 years.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28454">
            <a:off x="-952379" y="4408596"/>
            <a:ext cx="3793604" cy="279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40819"/>
            <a:ext cx="4473201" cy="256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625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51237">
            <a:off x="-1386785" y="3945262"/>
            <a:ext cx="3930367" cy="310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18215">
            <a:off x="1130447" y="4743029"/>
            <a:ext cx="3820296" cy="248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SOURCE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 rot="573875">
            <a:off x="1094740" y="1516138"/>
            <a:ext cx="6848920" cy="398914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pl-PL" sz="2400" dirty="0" smtClean="0">
                <a:latin typeface="Berlin Sans FB" panose="020E0602020502020306" pitchFamily="34" charset="0"/>
                <a:hlinkClick r:id="rId4"/>
              </a:rPr>
              <a:t>http</a:t>
            </a:r>
            <a:r>
              <a:rPr lang="pl-PL" sz="2400" dirty="0">
                <a:latin typeface="Berlin Sans FB" panose="020E0602020502020306" pitchFamily="34" charset="0"/>
                <a:hlinkClick r:id="rId4"/>
              </a:rPr>
              <a:t>://</a:t>
            </a:r>
            <a:r>
              <a:rPr lang="pl-PL" sz="2400" dirty="0" smtClean="0">
                <a:latin typeface="Berlin Sans FB" panose="020E0602020502020306" pitchFamily="34" charset="0"/>
                <a:hlinkClick r:id="rId4"/>
              </a:rPr>
              <a:t>zielnik-karpacki.pl</a:t>
            </a:r>
            <a:endParaRPr lang="pl-PL" sz="2400" dirty="0" smtClean="0"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400" dirty="0">
                <a:latin typeface="Berlin Sans FB" panose="020E0602020502020306" pitchFamily="34" charset="0"/>
                <a:hlinkClick r:id="rId5"/>
              </a:rPr>
              <a:t>http://</a:t>
            </a:r>
            <a:r>
              <a:rPr lang="pl-PL" sz="2400" dirty="0" smtClean="0">
                <a:latin typeface="Berlin Sans FB" panose="020E0602020502020306" pitchFamily="34" charset="0"/>
                <a:hlinkClick r:id="rId5"/>
              </a:rPr>
              <a:t>ziolowyporadnik.pl</a:t>
            </a:r>
            <a:endParaRPr lang="pl-PL" sz="2400" dirty="0" smtClean="0"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400" dirty="0">
                <a:latin typeface="Berlin Sans FB" panose="020E0602020502020306" pitchFamily="34" charset="0"/>
                <a:hlinkClick r:id="rId6"/>
              </a:rPr>
              <a:t>http://</a:t>
            </a:r>
            <a:r>
              <a:rPr lang="pl-PL" sz="2400" dirty="0" smtClean="0">
                <a:latin typeface="Berlin Sans FB" panose="020E0602020502020306" pitchFamily="34" charset="0"/>
                <a:hlinkClick r:id="rId6"/>
              </a:rPr>
              <a:t>www.encyklopedia.lasypolskie.pl</a:t>
            </a:r>
            <a:endParaRPr lang="pl-PL" sz="2400" dirty="0" smtClean="0"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400" dirty="0">
                <a:latin typeface="Berlin Sans FB" panose="020E0602020502020306" pitchFamily="34" charset="0"/>
                <a:hlinkClick r:id="rId7"/>
              </a:rPr>
              <a:t>http://</a:t>
            </a:r>
            <a:r>
              <a:rPr lang="pl-PL" sz="2400" dirty="0" smtClean="0">
                <a:latin typeface="Berlin Sans FB" panose="020E0602020502020306" pitchFamily="34" charset="0"/>
                <a:hlinkClick r:id="rId7"/>
              </a:rPr>
              <a:t>www.grupabieszczady.pl</a:t>
            </a:r>
            <a:endParaRPr lang="pl-PL" sz="2400" dirty="0" smtClean="0"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400" dirty="0">
                <a:latin typeface="Berlin Sans FB" panose="020E0602020502020306" pitchFamily="34" charset="0"/>
                <a:hlinkClick r:id="rId8"/>
              </a:rPr>
              <a:t>http://</a:t>
            </a:r>
            <a:r>
              <a:rPr lang="pl-PL" sz="2400" dirty="0" smtClean="0">
                <a:latin typeface="Berlin Sans FB" panose="020E0602020502020306" pitchFamily="34" charset="0"/>
                <a:hlinkClick r:id="rId8"/>
              </a:rPr>
              <a:t>www.twojebieszczady.net</a:t>
            </a:r>
            <a:endParaRPr lang="pl-PL" sz="2400" dirty="0" smtClean="0"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400" dirty="0">
                <a:latin typeface="Berlin Sans FB" panose="020E0602020502020306" pitchFamily="34" charset="0"/>
                <a:hlinkClick r:id="rId9"/>
              </a:rPr>
              <a:t>http://</a:t>
            </a:r>
            <a:r>
              <a:rPr lang="pl-PL" sz="2400" dirty="0" smtClean="0">
                <a:latin typeface="Berlin Sans FB" panose="020E0602020502020306" pitchFamily="34" charset="0"/>
                <a:hlinkClick r:id="rId9"/>
              </a:rPr>
              <a:t>bieszczady.land</a:t>
            </a:r>
            <a:endParaRPr lang="pl-PL" sz="2400" dirty="0" smtClean="0"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24381">
            <a:off x="4598293" y="4705363"/>
            <a:ext cx="4716016" cy="313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455975">
            <a:off x="5746349" y="3053513"/>
            <a:ext cx="4198615" cy="260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20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59446">
            <a:off x="5955690" y="3858399"/>
            <a:ext cx="4733906" cy="38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CREATORS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 rot="725358">
            <a:off x="1187624" y="1484784"/>
            <a:ext cx="6400800" cy="479438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400" dirty="0" smtClean="0">
                <a:latin typeface="Berlin Sans FB" panose="020E0602020502020306" pitchFamily="34" charset="0"/>
              </a:rPr>
              <a:t>Dominika </a:t>
            </a:r>
            <a:r>
              <a:rPr lang="pl-PL" sz="2400" dirty="0" err="1" smtClean="0">
                <a:latin typeface="Berlin Sans FB" panose="020E0602020502020306" pitchFamily="34" charset="0"/>
              </a:rPr>
              <a:t>Cypara</a:t>
            </a:r>
            <a:r>
              <a:rPr lang="pl-PL" sz="2400" dirty="0" smtClean="0">
                <a:latin typeface="Berlin Sans FB" panose="020E0602020502020306" pitchFamily="34" charset="0"/>
              </a:rPr>
              <a:t> 1y</a:t>
            </a:r>
          </a:p>
          <a:p>
            <a:pPr marL="45720" indent="0">
              <a:buNone/>
            </a:pPr>
            <a:r>
              <a:rPr lang="pl-PL" sz="2400" dirty="0" smtClean="0">
                <a:latin typeface="Berlin Sans FB" panose="020E0602020502020306" pitchFamily="34" charset="0"/>
              </a:rPr>
              <a:t>Justyna </a:t>
            </a:r>
            <a:r>
              <a:rPr lang="pl-PL" sz="2400" dirty="0" err="1" smtClean="0">
                <a:latin typeface="Berlin Sans FB" panose="020E0602020502020306" pitchFamily="34" charset="0"/>
              </a:rPr>
              <a:t>Halendy</a:t>
            </a:r>
            <a:r>
              <a:rPr lang="pl-PL" sz="2400" dirty="0" smtClean="0">
                <a:latin typeface="Berlin Sans FB" panose="020E0602020502020306" pitchFamily="34" charset="0"/>
              </a:rPr>
              <a:t> 1y</a:t>
            </a:r>
          </a:p>
          <a:p>
            <a:pPr marL="45720" indent="0">
              <a:buNone/>
            </a:pPr>
            <a:r>
              <a:rPr lang="pl-PL" sz="2400" dirty="0" smtClean="0">
                <a:latin typeface="Berlin Sans FB" panose="020E0602020502020306" pitchFamily="34" charset="0"/>
              </a:rPr>
              <a:t>Paulina </a:t>
            </a:r>
            <a:r>
              <a:rPr lang="pl-PL" sz="2400" dirty="0" err="1" smtClean="0">
                <a:latin typeface="Berlin Sans FB" panose="020E0602020502020306" pitchFamily="34" charset="0"/>
              </a:rPr>
              <a:t>Mołoń</a:t>
            </a:r>
            <a:r>
              <a:rPr lang="pl-PL" sz="2400" dirty="0" smtClean="0">
                <a:latin typeface="Berlin Sans FB" panose="020E0602020502020306" pitchFamily="34" charset="0"/>
              </a:rPr>
              <a:t> 1y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50143">
            <a:off x="2400498" y="3564185"/>
            <a:ext cx="4894374" cy="345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36585">
            <a:off x="-1052846" y="3359353"/>
            <a:ext cx="4980414" cy="397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 rot="1198336">
            <a:off x="4807896" y="1416695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 </a:t>
            </a:r>
            <a:r>
              <a:rPr lang="pl-PL" sz="2400" dirty="0" smtClean="0">
                <a:latin typeface="Berlin Sans FB" panose="020E0602020502020306" pitchFamily="34" charset="0"/>
              </a:rPr>
              <a:t>Zespół Szkół Elektronicznych i Ogólnokształcących w Przemyślu </a:t>
            </a:r>
            <a:endParaRPr lang="pl-PL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70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9660" y="4454388"/>
            <a:ext cx="3923249" cy="24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411962">
            <a:off x="-367629" y="4998867"/>
            <a:ext cx="3642255" cy="250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00604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BIESZCZADY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331640" y="1340768"/>
            <a:ext cx="612068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rPr>
              <a:t>The </a:t>
            </a: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rPr>
              <a:t>Bieszczady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rPr>
              <a:t>is not only a place which is worth seeing, but also a state you should experience, and which you’ll miss right after coming back. It’s one of the last this wild and inhibited areas in Poland. It’s a vast land of wilderness where you can admire beautiful and unique views. Only here you can find so many unique plants and animals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rPr>
              <a:t>species</a:t>
            </a:r>
            <a:r>
              <a:rPr lang="pl-PL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rPr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49831">
            <a:off x="6076302" y="4806845"/>
            <a:ext cx="3722062" cy="27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733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34708">
            <a:off x="5182878" y="4157666"/>
            <a:ext cx="4254625" cy="31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41750">
            <a:off x="2172267" y="4147153"/>
            <a:ext cx="3603243" cy="312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-396551" y="188640"/>
            <a:ext cx="6840760" cy="93404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FLORA AND FAUNA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>
          <a:xfrm>
            <a:off x="1331640" y="1484784"/>
            <a:ext cx="6840760" cy="272145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2400" dirty="0" err="1">
                <a:latin typeface="Berlin Sans FB" panose="020E0602020502020306" pitchFamily="34" charset="0"/>
              </a:rPr>
              <a:t>Bieszczady’s</a:t>
            </a:r>
            <a:r>
              <a:rPr lang="en-US" sz="2400" dirty="0">
                <a:latin typeface="Berlin Sans FB" panose="020E0602020502020306" pitchFamily="34" charset="0"/>
              </a:rPr>
              <a:t> flora and fauna </a:t>
            </a:r>
            <a:r>
              <a:rPr lang="pl-PL" sz="2400" dirty="0" err="1" smtClean="0">
                <a:latin typeface="Berlin Sans FB" panose="020E0602020502020306" pitchFamily="34" charset="0"/>
              </a:rPr>
              <a:t>is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exception</a:t>
            </a:r>
            <a:r>
              <a:rPr lang="pl-PL" sz="2400" dirty="0" smtClean="0">
                <a:latin typeface="Berlin Sans FB" panose="020E0602020502020306" pitchFamily="34" charset="0"/>
              </a:rPr>
              <a:t>al</a:t>
            </a:r>
            <a:r>
              <a:rPr lang="en-US" sz="2400" dirty="0" smtClean="0">
                <a:latin typeface="Berlin Sans FB" panose="020E0602020502020306" pitchFamily="34" charset="0"/>
              </a:rPr>
              <a:t>. </a:t>
            </a:r>
            <a:r>
              <a:rPr lang="en-US" sz="2400" dirty="0">
                <a:latin typeface="Berlin Sans FB" panose="020E0602020502020306" pitchFamily="34" charset="0"/>
              </a:rPr>
              <a:t>In </a:t>
            </a:r>
            <a:r>
              <a:rPr lang="pl-PL" sz="2400" dirty="0" err="1" smtClean="0">
                <a:latin typeface="Berlin Sans FB" panose="020E0602020502020306" pitchFamily="34" charset="0"/>
              </a:rPr>
              <a:t>There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are </a:t>
            </a:r>
            <a:r>
              <a:rPr lang="en-US" sz="2400" dirty="0">
                <a:latin typeface="Berlin Sans FB" panose="020E0602020502020306" pitchFamily="34" charset="0"/>
              </a:rPr>
              <a:t>3 plant </a:t>
            </a:r>
            <a:r>
              <a:rPr lang="en-US" sz="2400" dirty="0" smtClean="0">
                <a:latin typeface="Berlin Sans FB" panose="020E0602020502020306" pitchFamily="34" charset="0"/>
              </a:rPr>
              <a:t>floors</a:t>
            </a:r>
            <a:r>
              <a:rPr lang="pl-PL" sz="2400" dirty="0" smtClean="0">
                <a:latin typeface="Berlin Sans FB" panose="020E0602020502020306" pitchFamily="34" charset="0"/>
              </a:rPr>
              <a:t> in the Bieszczady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. </a:t>
            </a:r>
            <a:r>
              <a:rPr lang="pl-PL" sz="2400" dirty="0">
                <a:latin typeface="Berlin Sans FB" panose="020E0602020502020306" pitchFamily="34" charset="0"/>
              </a:rPr>
              <a:t>T</a:t>
            </a:r>
            <a:r>
              <a:rPr lang="pl-PL" sz="2400" dirty="0" smtClean="0">
                <a:latin typeface="Berlin Sans FB" panose="020E0602020502020306" pitchFamily="34" charset="0"/>
              </a:rPr>
              <a:t>he c</a:t>
            </a:r>
            <a:r>
              <a:rPr lang="en-US" sz="2400" dirty="0" err="1" smtClean="0">
                <a:latin typeface="Berlin Sans FB" panose="020E0602020502020306" pitchFamily="34" charset="0"/>
              </a:rPr>
              <a:t>onditions</a:t>
            </a:r>
            <a:r>
              <a:rPr lang="en-US" sz="2400" dirty="0" smtClean="0">
                <a:latin typeface="Berlin Sans FB" panose="020E0602020502020306" pitchFamily="34" charset="0"/>
              </a:rPr>
              <a:t> in</a:t>
            </a:r>
            <a:r>
              <a:rPr lang="pl-PL" sz="2400" dirty="0" smtClean="0">
                <a:latin typeface="Berlin Sans FB" panose="020E0602020502020306" pitchFamily="34" charset="0"/>
              </a:rPr>
              <a:t> the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Bieszczady</a:t>
            </a:r>
            <a:r>
              <a:rPr lang="en-US" sz="2400" dirty="0">
                <a:latin typeface="Berlin Sans FB" panose="020E0602020502020306" pitchFamily="34" charset="0"/>
              </a:rPr>
              <a:t> determine the existence of species such as: </a:t>
            </a:r>
            <a:r>
              <a:rPr lang="en-US" sz="2400" dirty="0" smtClean="0">
                <a:latin typeface="Berlin Sans FB" panose="020E0602020502020306" pitchFamily="34" charset="0"/>
              </a:rPr>
              <a:t>bear</a:t>
            </a:r>
            <a:r>
              <a:rPr lang="pl-PL" sz="2400" dirty="0" smtClean="0">
                <a:latin typeface="Berlin Sans FB" panose="020E0602020502020306" pitchFamily="34" charset="0"/>
              </a:rPr>
              <a:t>s</a:t>
            </a:r>
            <a:r>
              <a:rPr lang="en-US" sz="2400" dirty="0" smtClean="0">
                <a:latin typeface="Berlin Sans FB" panose="020E0602020502020306" pitchFamily="34" charset="0"/>
              </a:rPr>
              <a:t>, </a:t>
            </a:r>
            <a:r>
              <a:rPr lang="en-US" sz="2400" dirty="0" err="1" smtClean="0">
                <a:latin typeface="Berlin Sans FB" panose="020E0602020502020306" pitchFamily="34" charset="0"/>
              </a:rPr>
              <a:t>wol</a:t>
            </a:r>
            <a:r>
              <a:rPr lang="pl-PL" sz="2400" dirty="0" err="1" smtClean="0">
                <a:latin typeface="Berlin Sans FB" panose="020E0602020502020306" pitchFamily="34" charset="0"/>
              </a:rPr>
              <a:t>ves</a:t>
            </a:r>
            <a:r>
              <a:rPr lang="en-US" sz="2400" dirty="0" smtClean="0">
                <a:latin typeface="Berlin Sans FB" panose="020E0602020502020306" pitchFamily="34" charset="0"/>
              </a:rPr>
              <a:t>, </a:t>
            </a:r>
            <a:r>
              <a:rPr lang="en-US" sz="2400" dirty="0">
                <a:latin typeface="Berlin Sans FB" panose="020E0602020502020306" pitchFamily="34" charset="0"/>
              </a:rPr>
              <a:t>deer, </a:t>
            </a:r>
            <a:r>
              <a:rPr lang="en-US" sz="2400" dirty="0" smtClean="0">
                <a:latin typeface="Berlin Sans FB" panose="020E0602020502020306" pitchFamily="34" charset="0"/>
              </a:rPr>
              <a:t>lynx</a:t>
            </a:r>
            <a:r>
              <a:rPr lang="pl-PL" sz="2400" dirty="0" smtClean="0">
                <a:latin typeface="Berlin Sans FB" panose="020E0602020502020306" pitchFamily="34" charset="0"/>
              </a:rPr>
              <a:t>es</a:t>
            </a:r>
            <a:r>
              <a:rPr lang="en-US" sz="2400" dirty="0" smtClean="0">
                <a:latin typeface="Berlin Sans FB" panose="020E0602020502020306" pitchFamily="34" charset="0"/>
              </a:rPr>
              <a:t>, bison</a:t>
            </a:r>
            <a:r>
              <a:rPr lang="pl-PL" sz="2400" dirty="0" smtClean="0">
                <a:latin typeface="Berlin Sans FB" panose="020E0602020502020306" pitchFamily="34" charset="0"/>
              </a:rPr>
              <a:t>s</a:t>
            </a:r>
            <a:r>
              <a:rPr lang="en-US" sz="2400" dirty="0" smtClean="0">
                <a:latin typeface="Berlin Sans FB" panose="020E0602020502020306" pitchFamily="34" charset="0"/>
              </a:rPr>
              <a:t>, </a:t>
            </a:r>
            <a:r>
              <a:rPr lang="en-US" sz="2400" dirty="0">
                <a:latin typeface="Berlin Sans FB" panose="020E0602020502020306" pitchFamily="34" charset="0"/>
              </a:rPr>
              <a:t>wildcats. You could find there 200 species of </a:t>
            </a:r>
            <a:r>
              <a:rPr lang="en-US" sz="2400" dirty="0" smtClean="0">
                <a:latin typeface="Berlin Sans FB" panose="020E0602020502020306" pitchFamily="34" charset="0"/>
              </a:rPr>
              <a:t>birds</a:t>
            </a:r>
            <a:r>
              <a:rPr lang="pl-PL" sz="2400" dirty="0" smtClean="0">
                <a:latin typeface="Berlin Sans FB" panose="020E0602020502020306" pitchFamily="34" charset="0"/>
              </a:rPr>
              <a:t> ,</a:t>
            </a:r>
            <a:r>
              <a:rPr lang="en-US" sz="2400" dirty="0" smtClean="0">
                <a:latin typeface="Berlin Sans FB" panose="020E0602020502020306" pitchFamily="34" charset="0"/>
              </a:rPr>
              <a:t>most </a:t>
            </a:r>
            <a:r>
              <a:rPr lang="en-US" sz="2400" dirty="0">
                <a:latin typeface="Berlin Sans FB" panose="020E0602020502020306" pitchFamily="34" charset="0"/>
              </a:rPr>
              <a:t>interesting </a:t>
            </a:r>
            <a:r>
              <a:rPr lang="pl-PL" sz="2400" dirty="0" err="1" smtClean="0">
                <a:latin typeface="Berlin Sans FB" panose="020E0602020502020306" pitchFamily="34" charset="0"/>
              </a:rPr>
              <a:t>are</a:t>
            </a:r>
            <a:r>
              <a:rPr lang="en-US" sz="2400" dirty="0" smtClean="0">
                <a:latin typeface="Berlin Sans FB" panose="020E0602020502020306" pitchFamily="34" charset="0"/>
              </a:rPr>
              <a:t>: </a:t>
            </a:r>
            <a:r>
              <a:rPr lang="en-US" sz="2400" dirty="0" err="1">
                <a:latin typeface="Berlin Sans FB" panose="020E0602020502020306" pitchFamily="34" charset="0"/>
              </a:rPr>
              <a:t>Halny</a:t>
            </a:r>
            <a:r>
              <a:rPr lang="en-US" sz="2400" dirty="0">
                <a:latin typeface="Berlin Sans FB" panose="020E0602020502020306" pitchFamily="34" charset="0"/>
              </a:rPr>
              <a:t> owl, </a:t>
            </a:r>
            <a:r>
              <a:rPr lang="pl-PL" sz="2400" dirty="0" smtClean="0">
                <a:latin typeface="Berlin Sans FB" panose="020E0602020502020306" pitchFamily="34" charset="0"/>
              </a:rPr>
              <a:t>G</a:t>
            </a:r>
            <a:r>
              <a:rPr lang="en-US" sz="2400" dirty="0" smtClean="0">
                <a:latin typeface="Berlin Sans FB" panose="020E0602020502020306" pitchFamily="34" charset="0"/>
              </a:rPr>
              <a:t>olden eagle</a:t>
            </a:r>
            <a:r>
              <a:rPr lang="pl-PL" sz="2400" dirty="0" smtClean="0">
                <a:latin typeface="Berlin Sans FB" panose="020E0602020502020306" pitchFamily="34" charset="0"/>
              </a:rPr>
              <a:t> and </a:t>
            </a:r>
            <a:r>
              <a:rPr lang="en-US" sz="2400" dirty="0" smtClean="0">
                <a:latin typeface="Berlin Sans FB" panose="020E0602020502020306" pitchFamily="34" charset="0"/>
              </a:rPr>
              <a:t>Vulture</a:t>
            </a:r>
            <a:r>
              <a:rPr lang="en-US" sz="2400" dirty="0">
                <a:latin typeface="Berlin Sans FB" panose="020E0602020502020306" pitchFamily="34" charset="0"/>
              </a:rPr>
              <a:t>.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57671">
            <a:off x="-1172751" y="3809512"/>
            <a:ext cx="3929517" cy="321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24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436457">
            <a:off x="5347347" y="3591346"/>
            <a:ext cx="4657619" cy="374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49982">
            <a:off x="-1236953" y="3422002"/>
            <a:ext cx="4773714" cy="369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93404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VIOLET DACKI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1484784"/>
            <a:ext cx="6400800" cy="272145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pl-PL" sz="2400" dirty="0" smtClean="0">
                <a:latin typeface="Berlin Sans FB" panose="020E0602020502020306" pitchFamily="34" charset="0"/>
              </a:rPr>
              <a:t> It </a:t>
            </a:r>
            <a:r>
              <a:rPr lang="en-US" sz="2400" dirty="0" smtClean="0">
                <a:latin typeface="Berlin Sans FB" panose="020E0602020502020306" pitchFamily="34" charset="0"/>
              </a:rPr>
              <a:t>is </a:t>
            </a:r>
            <a:r>
              <a:rPr lang="en-US" sz="2400" dirty="0">
                <a:latin typeface="Berlin Sans FB" panose="020E0602020502020306" pitchFamily="34" charset="0"/>
              </a:rPr>
              <a:t>species of plant belonging </a:t>
            </a:r>
            <a:r>
              <a:rPr lang="pl-PL" sz="2400" dirty="0" smtClean="0">
                <a:latin typeface="Berlin Sans FB" panose="020E0602020502020306" pitchFamily="34" charset="0"/>
              </a:rPr>
              <a:t>to the </a:t>
            </a:r>
            <a:r>
              <a:rPr lang="en-US" sz="2400" dirty="0" err="1" smtClean="0">
                <a:latin typeface="Berlin Sans FB" panose="020E0602020502020306" pitchFamily="34" charset="0"/>
              </a:rPr>
              <a:t>violaceou</a:t>
            </a:r>
            <a:r>
              <a:rPr lang="pl-PL" sz="2400" dirty="0" smtClean="0">
                <a:latin typeface="Berlin Sans FB" panose="020E0602020502020306" pitchFamily="34" charset="0"/>
              </a:rPr>
              <a:t>s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family </a:t>
            </a:r>
            <a:r>
              <a:rPr lang="en-US" sz="2400" dirty="0" smtClean="0">
                <a:latin typeface="Berlin Sans FB" panose="020E0602020502020306" pitchFamily="34" charset="0"/>
              </a:rPr>
              <a:t>. </a:t>
            </a:r>
            <a:r>
              <a:rPr lang="en-US" sz="2400" dirty="0">
                <a:latin typeface="Berlin Sans FB" panose="020E0602020502020306" pitchFamily="34" charset="0"/>
              </a:rPr>
              <a:t>In Poland this plant is rare. </a:t>
            </a:r>
            <a:r>
              <a:rPr lang="pl-PL" sz="2400" dirty="0" smtClean="0">
                <a:latin typeface="Berlin Sans FB" panose="020E0602020502020306" pitchFamily="34" charset="0"/>
              </a:rPr>
              <a:t>It o</a:t>
            </a:r>
            <a:r>
              <a:rPr lang="en-US" sz="2400" dirty="0" err="1" smtClean="0">
                <a:latin typeface="Berlin Sans FB" panose="020E0602020502020306" pitchFamily="34" charset="0"/>
              </a:rPr>
              <a:t>ccurs</a:t>
            </a:r>
            <a:r>
              <a:rPr lang="en-US" sz="2400" dirty="0" smtClean="0">
                <a:latin typeface="Berlin Sans FB" panose="020E0602020502020306" pitchFamily="34" charset="0"/>
              </a:rPr>
              <a:t>  </a:t>
            </a:r>
            <a:r>
              <a:rPr lang="en-US" sz="2400" dirty="0">
                <a:latin typeface="Berlin Sans FB" panose="020E0602020502020306" pitchFamily="34" charset="0"/>
              </a:rPr>
              <a:t>only in </a:t>
            </a:r>
            <a:r>
              <a:rPr lang="pl-PL" sz="2400" dirty="0" smtClean="0">
                <a:latin typeface="Berlin Sans FB" panose="020E0602020502020306" pitchFamily="34" charset="0"/>
              </a:rPr>
              <a:t>the </a:t>
            </a:r>
            <a:r>
              <a:rPr lang="en-US" sz="2400" dirty="0" smtClean="0">
                <a:latin typeface="Berlin Sans FB" panose="020E0602020502020306" pitchFamily="34" charset="0"/>
              </a:rPr>
              <a:t>pastures </a:t>
            </a:r>
            <a:r>
              <a:rPr lang="en-US" sz="2400" dirty="0">
                <a:latin typeface="Berlin Sans FB" panose="020E0602020502020306" pitchFamily="34" charset="0"/>
              </a:rPr>
              <a:t>in </a:t>
            </a:r>
            <a:r>
              <a:rPr lang="en-US" sz="2400" dirty="0" err="1">
                <a:latin typeface="Berlin Sans FB" panose="020E0602020502020306" pitchFamily="34" charset="0"/>
              </a:rPr>
              <a:t>Bieszczady</a:t>
            </a:r>
            <a:r>
              <a:rPr lang="en-US" sz="2400" dirty="0">
                <a:latin typeface="Berlin Sans FB" panose="020E0602020502020306" pitchFamily="34" charset="0"/>
              </a:rPr>
              <a:t>. It has got </a:t>
            </a:r>
            <a:r>
              <a:rPr lang="en-US" sz="2400" dirty="0" smtClean="0">
                <a:latin typeface="Berlin Sans FB" panose="020E0602020502020306" pitchFamily="34" charset="0"/>
              </a:rPr>
              <a:t>petal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flowers </a:t>
            </a:r>
            <a:r>
              <a:rPr lang="en-US" sz="2400" dirty="0">
                <a:latin typeface="Berlin Sans FB" panose="020E0602020502020306" pitchFamily="34" charset="0"/>
              </a:rPr>
              <a:t>facing upwards </a:t>
            </a:r>
            <a:r>
              <a:rPr lang="pl-PL" sz="2400" dirty="0" smtClean="0">
                <a:latin typeface="Berlin Sans FB" panose="020E0602020502020306" pitchFamily="34" charset="0"/>
              </a:rPr>
              <a:t>the </a:t>
            </a:r>
            <a:r>
              <a:rPr lang="en-US" sz="2400" dirty="0" smtClean="0">
                <a:latin typeface="Berlin Sans FB" panose="020E0602020502020306" pitchFamily="34" charset="0"/>
              </a:rPr>
              <a:t>flower</a:t>
            </a:r>
            <a:r>
              <a:rPr lang="pl-PL" sz="2400" dirty="0" smtClean="0">
                <a:latin typeface="Berlin Sans FB" panose="020E0602020502020306" pitchFamily="34" charset="0"/>
              </a:rPr>
              <a:t>s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often are purple but sometimes they are brighter.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53367">
            <a:off x="2583887" y="3876963"/>
            <a:ext cx="4001176" cy="340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0945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26817">
            <a:off x="2777257" y="3547306"/>
            <a:ext cx="4396747" cy="351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44016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GOŹDZIK SKUPIONY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403648" y="1916832"/>
            <a:ext cx="6400800" cy="30963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2400" dirty="0">
                <a:latin typeface="Berlin Sans FB" panose="020E0602020502020306" pitchFamily="34" charset="0"/>
              </a:rPr>
              <a:t>I</a:t>
            </a:r>
            <a:r>
              <a:rPr lang="en-US" sz="2400" dirty="0" smtClean="0">
                <a:latin typeface="Berlin Sans FB" panose="020E0602020502020306" pitchFamily="34" charset="0"/>
              </a:rPr>
              <a:t>n </a:t>
            </a:r>
            <a:r>
              <a:rPr lang="en-US" sz="2400" dirty="0">
                <a:latin typeface="Berlin Sans FB" panose="020E0602020502020306" pitchFamily="34" charset="0"/>
              </a:rPr>
              <a:t>Poland occurs </a:t>
            </a:r>
            <a:r>
              <a:rPr lang="en-US" sz="2400" dirty="0" smtClean="0">
                <a:latin typeface="Berlin Sans FB" panose="020E0602020502020306" pitchFamily="34" charset="0"/>
              </a:rPr>
              <a:t>only in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the  </a:t>
            </a:r>
            <a:r>
              <a:rPr lang="en-US" sz="2400" dirty="0" err="1">
                <a:latin typeface="Berlin Sans FB" panose="020E0602020502020306" pitchFamily="34" charset="0"/>
              </a:rPr>
              <a:t>Bieszczady</a:t>
            </a:r>
            <a:r>
              <a:rPr lang="en-US" sz="2400" dirty="0">
                <a:latin typeface="Berlin Sans FB" panose="020E0602020502020306" pitchFamily="34" charset="0"/>
              </a:rPr>
              <a:t>. It is protected. It looms in July and August. </a:t>
            </a:r>
            <a:r>
              <a:rPr lang="pl-PL" sz="2400" dirty="0" smtClean="0">
                <a:latin typeface="Berlin Sans FB" panose="020E0602020502020306" pitchFamily="34" charset="0"/>
              </a:rPr>
              <a:t>It’</a:t>
            </a:r>
            <a:r>
              <a:rPr lang="en-US" sz="2400" dirty="0" smtClean="0">
                <a:latin typeface="Berlin Sans FB" panose="020E0602020502020306" pitchFamily="34" charset="0"/>
              </a:rPr>
              <a:t>s </a:t>
            </a:r>
            <a:r>
              <a:rPr lang="en-US" sz="2400" dirty="0">
                <a:latin typeface="Berlin Sans FB" panose="020E0602020502020306" pitchFamily="34" charset="0"/>
              </a:rPr>
              <a:t>flowers are pink or red and rarely white.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37477">
            <a:off x="-410100" y="3767205"/>
            <a:ext cx="4008107" cy="3877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65838">
            <a:off x="5600339" y="3541292"/>
            <a:ext cx="4392149" cy="371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42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44025">
            <a:off x="3147093" y="3765114"/>
            <a:ext cx="3971672" cy="357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5328593" cy="114300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VERATRUM WHITE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6400800" cy="38347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2400" dirty="0" err="1" smtClean="0">
                <a:latin typeface="Berlin Sans FB" panose="020E0602020502020306" pitchFamily="34" charset="0"/>
              </a:rPr>
              <a:t>Is</a:t>
            </a:r>
            <a:r>
              <a:rPr lang="pl-PL" sz="2400" dirty="0" smtClean="0">
                <a:latin typeface="Berlin Sans FB" panose="020E0602020502020306" pitchFamily="34" charset="0"/>
              </a:rPr>
              <a:t> a </a:t>
            </a:r>
            <a:r>
              <a:rPr lang="en-US" sz="2400" dirty="0" smtClean="0">
                <a:latin typeface="Berlin Sans FB" panose="020E0602020502020306" pitchFamily="34" charset="0"/>
              </a:rPr>
              <a:t>plant </a:t>
            </a:r>
            <a:r>
              <a:rPr lang="en-US" sz="2400" dirty="0">
                <a:latin typeface="Berlin Sans FB" panose="020E0602020502020306" pitchFamily="34" charset="0"/>
              </a:rPr>
              <a:t>which occurs commonly </a:t>
            </a:r>
            <a:r>
              <a:rPr lang="pl-PL" sz="2400" dirty="0" smtClean="0">
                <a:latin typeface="Berlin Sans FB" panose="020E0602020502020306" pitchFamily="34" charset="0"/>
              </a:rPr>
              <a:t>in the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part of norther </a:t>
            </a:r>
            <a:r>
              <a:rPr lang="en-US" sz="2400" dirty="0" smtClean="0">
                <a:latin typeface="Berlin Sans FB" panose="020E0602020502020306" pitchFamily="34" charset="0"/>
              </a:rPr>
              <a:t>hemisphere</a:t>
            </a:r>
            <a:r>
              <a:rPr lang="pl-PL" sz="2400" dirty="0" smtClean="0">
                <a:latin typeface="Berlin Sans FB" panose="020E0602020502020306" pitchFamily="34" charset="0"/>
              </a:rPr>
              <a:t> of the </a:t>
            </a:r>
            <a:r>
              <a:rPr lang="pl-PL" sz="2400" dirty="0" err="1" smtClean="0">
                <a:latin typeface="Berlin Sans FB" panose="020E0602020502020306" pitchFamily="34" charset="0"/>
              </a:rPr>
              <a:t>Polish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Bieszcady</a:t>
            </a:r>
            <a:r>
              <a:rPr lang="pl-PL" sz="2400" dirty="0" smtClean="0">
                <a:latin typeface="Berlin Sans FB" panose="020E0602020502020306" pitchFamily="34" charset="0"/>
              </a:rPr>
              <a:t>. </a:t>
            </a:r>
            <a:r>
              <a:rPr lang="en-US" sz="2400" dirty="0" err="1" smtClean="0">
                <a:latin typeface="Berlin Sans FB" panose="020E0602020502020306" pitchFamily="34" charset="0"/>
              </a:rPr>
              <a:t>Veratrum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white is </a:t>
            </a:r>
            <a:r>
              <a:rPr lang="pl-PL" sz="2400" dirty="0" smtClean="0">
                <a:latin typeface="Berlin Sans FB" panose="020E0602020502020306" pitchFamily="34" charset="0"/>
              </a:rPr>
              <a:t>a </a:t>
            </a:r>
            <a:r>
              <a:rPr lang="en-US" sz="2400" dirty="0" smtClean="0">
                <a:latin typeface="Berlin Sans FB" panose="020E0602020502020306" pitchFamily="34" charset="0"/>
              </a:rPr>
              <a:t>plant </a:t>
            </a:r>
            <a:r>
              <a:rPr lang="en-US" sz="2400" dirty="0">
                <a:latin typeface="Berlin Sans FB" panose="020E0602020502020306" pitchFamily="34" charset="0"/>
              </a:rPr>
              <a:t>of many years. </a:t>
            </a:r>
            <a:r>
              <a:rPr lang="pl-PL" sz="2400" dirty="0" smtClean="0">
                <a:latin typeface="Berlin Sans FB" panose="020E0602020502020306" pitchFamily="34" charset="0"/>
              </a:rPr>
              <a:t>The p</a:t>
            </a:r>
            <a:r>
              <a:rPr lang="en-US" sz="2400" dirty="0" err="1" smtClean="0">
                <a:latin typeface="Berlin Sans FB" panose="020E0602020502020306" pitchFamily="34" charset="0"/>
              </a:rPr>
              <a:t>lant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blooms </a:t>
            </a:r>
            <a:r>
              <a:rPr lang="pl-PL" sz="2400" dirty="0" smtClean="0">
                <a:latin typeface="Berlin Sans FB" panose="020E0602020502020306" pitchFamily="34" charset="0"/>
              </a:rPr>
              <a:t>with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white flowers. It’s poisonous.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15473">
            <a:off x="-330494" y="3692449"/>
            <a:ext cx="4095349" cy="339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23981">
            <a:off x="6414737" y="3646771"/>
            <a:ext cx="3870167" cy="342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936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9" y="116632"/>
            <a:ext cx="5904656" cy="150304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GREEN ANLDER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992888" cy="338437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pl-PL" sz="2400" dirty="0" smtClean="0">
                <a:latin typeface="Berlin Sans FB" panose="020E0602020502020306" pitchFamily="34" charset="0"/>
              </a:rPr>
              <a:t>I</a:t>
            </a:r>
            <a:r>
              <a:rPr lang="en-US" sz="2400" dirty="0" smtClean="0">
                <a:latin typeface="Berlin Sans FB" panose="020E0602020502020306" pitchFamily="34" charset="0"/>
              </a:rPr>
              <a:t>s a </a:t>
            </a:r>
            <a:r>
              <a:rPr lang="en-US" sz="2400" dirty="0">
                <a:latin typeface="Berlin Sans FB" panose="020E0602020502020306" pitchFamily="34" charset="0"/>
              </a:rPr>
              <a:t>valuable species that protects the soil from erosion and </a:t>
            </a:r>
            <a:r>
              <a:rPr lang="en-US" sz="2400" dirty="0" smtClean="0">
                <a:latin typeface="Berlin Sans FB" panose="020E0602020502020306" pitchFamily="34" charset="0"/>
              </a:rPr>
              <a:t>damages. It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used </a:t>
            </a:r>
            <a:r>
              <a:rPr lang="en-US" sz="2400" dirty="0">
                <a:latin typeface="Berlin Sans FB" panose="020E0602020502020306" pitchFamily="34" charset="0"/>
              </a:rPr>
              <a:t>to prevent forming landslides in areas of erosion.  It contributes in dehydration and helps in reclaiming </a:t>
            </a:r>
            <a:r>
              <a:rPr lang="en-US" sz="2400" dirty="0" smtClean="0">
                <a:latin typeface="Berlin Sans FB" panose="020E0602020502020306" pitchFamily="34" charset="0"/>
              </a:rPr>
              <a:t>soil. </a:t>
            </a:r>
            <a:r>
              <a:rPr lang="en-US" sz="2400" dirty="0">
                <a:latin typeface="Berlin Sans FB" panose="020E0602020502020306" pitchFamily="34" charset="0"/>
              </a:rPr>
              <a:t>It shows that you can find it on every high mountain peak. In </a:t>
            </a:r>
            <a:r>
              <a:rPr lang="pl-PL" sz="2400" dirty="0" err="1" smtClean="0">
                <a:latin typeface="Berlin Sans FB" panose="020E0602020502020306" pitchFamily="34" charset="0"/>
              </a:rPr>
              <a:t>B</a:t>
            </a:r>
            <a:r>
              <a:rPr lang="en-US" sz="2400" dirty="0" err="1" smtClean="0">
                <a:latin typeface="Berlin Sans FB" panose="020E0602020502020306" pitchFamily="34" charset="0"/>
              </a:rPr>
              <a:t>ieszczady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it should be used when renewing upper limit border floor of the forest 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40478">
            <a:off x="-251000" y="4589313"/>
            <a:ext cx="3810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512">
            <a:off x="7125475" y="4415645"/>
            <a:ext cx="228600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33155"/>
            <a:ext cx="2880320" cy="249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76402">
            <a:off x="5220076" y="4452224"/>
            <a:ext cx="2208219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975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92846">
            <a:off x="-1161068" y="4122006"/>
            <a:ext cx="3493161" cy="277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7" y="4150210"/>
            <a:ext cx="4291731" cy="27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52671" cy="114300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KATSCHY’S CORNFLOWER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8064896" cy="49685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400" dirty="0">
                <a:latin typeface="Berlin Sans FB" panose="020E0602020502020306" pitchFamily="34" charset="0"/>
              </a:rPr>
              <a:t>In Poland it occurs only in Western </a:t>
            </a:r>
            <a:r>
              <a:rPr lang="en-US" sz="2400" dirty="0" err="1">
                <a:latin typeface="Berlin Sans FB" panose="020E0602020502020306" pitchFamily="34" charset="0"/>
              </a:rPr>
              <a:t>Bieszczady</a:t>
            </a:r>
            <a:r>
              <a:rPr lang="en-US" sz="2400" dirty="0">
                <a:latin typeface="Berlin Sans FB" panose="020E0602020502020306" pitchFamily="34" charset="0"/>
              </a:rPr>
              <a:t>. It grows in </a:t>
            </a:r>
            <a:r>
              <a:rPr lang="pl-PL" sz="2400" dirty="0" smtClean="0">
                <a:latin typeface="Berlin Sans FB" panose="020E0602020502020306" pitchFamily="34" charset="0"/>
              </a:rPr>
              <a:t>on the </a:t>
            </a:r>
            <a:r>
              <a:rPr lang="en-US" sz="2400" dirty="0" smtClean="0">
                <a:latin typeface="Berlin Sans FB" panose="020E0602020502020306" pitchFamily="34" charset="0"/>
              </a:rPr>
              <a:t>pastures</a:t>
            </a:r>
            <a:r>
              <a:rPr lang="pl-PL" sz="2400" dirty="0" smtClean="0">
                <a:latin typeface="Berlin Sans FB" panose="020E0602020502020306" pitchFamily="34" charset="0"/>
              </a:rPr>
              <a:t> and </a:t>
            </a:r>
            <a:r>
              <a:rPr lang="en-US" sz="2400" dirty="0" smtClean="0">
                <a:latin typeface="Berlin Sans FB" panose="020E0602020502020306" pitchFamily="34" charset="0"/>
              </a:rPr>
              <a:t>mid-forest </a:t>
            </a:r>
            <a:r>
              <a:rPr lang="en-US" sz="2400" dirty="0">
                <a:latin typeface="Berlin Sans FB" panose="020E0602020502020306" pitchFamily="34" charset="0"/>
              </a:rPr>
              <a:t>glades. All wild-growing specimens in Poland grow in area </a:t>
            </a:r>
            <a:r>
              <a:rPr lang="pl-PL" sz="2400" dirty="0" smtClean="0">
                <a:latin typeface="Berlin Sans FB" panose="020E0602020502020306" pitchFamily="34" charset="0"/>
              </a:rPr>
              <a:t>the </a:t>
            </a:r>
            <a:r>
              <a:rPr lang="en-US" sz="2400" dirty="0" smtClean="0">
                <a:latin typeface="Berlin Sans FB" panose="020E0602020502020306" pitchFamily="34" charset="0"/>
              </a:rPr>
              <a:t>B</a:t>
            </a:r>
            <a:r>
              <a:rPr lang="pl-PL" sz="2400" dirty="0" err="1" smtClean="0">
                <a:latin typeface="Berlin Sans FB" panose="020E0602020502020306" pitchFamily="34" charset="0"/>
              </a:rPr>
              <a:t>ieszczadzki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National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>
                <a:latin typeface="Berlin Sans FB" panose="020E0602020502020306" pitchFamily="34" charset="0"/>
              </a:rPr>
              <a:t>Park</a:t>
            </a:r>
            <a:r>
              <a:rPr lang="en-US" sz="2400" dirty="0" smtClean="0">
                <a:latin typeface="Berlin Sans FB" panose="020E0602020502020306" pitchFamily="34" charset="0"/>
              </a:rPr>
              <a:t>, </a:t>
            </a:r>
            <a:r>
              <a:rPr lang="en-US" sz="2400" dirty="0">
                <a:latin typeface="Berlin Sans FB" panose="020E0602020502020306" pitchFamily="34" charset="0"/>
              </a:rPr>
              <a:t>mostly under strict protection. In addition, collected  seeds are used to grow a population of this species in scientific didactic station’s garden of </a:t>
            </a:r>
            <a:r>
              <a:rPr lang="en-US" sz="2400" dirty="0" err="1">
                <a:latin typeface="Berlin Sans FB" panose="020E0602020502020306" pitchFamily="34" charset="0"/>
              </a:rPr>
              <a:t>Bieszczady</a:t>
            </a:r>
            <a:r>
              <a:rPr lang="en-US" sz="2400" dirty="0">
                <a:latin typeface="Berlin Sans FB" panose="020E0602020502020306" pitchFamily="34" charset="0"/>
              </a:rPr>
              <a:t> National </a:t>
            </a:r>
            <a:r>
              <a:rPr lang="en-US" sz="2400" dirty="0" smtClean="0">
                <a:latin typeface="Berlin Sans FB" panose="020E0602020502020306" pitchFamily="34" charset="0"/>
              </a:rPr>
              <a:t>Park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in </a:t>
            </a:r>
            <a:r>
              <a:rPr lang="pl-PL" sz="2400" dirty="0" smtClean="0">
                <a:latin typeface="Berlin Sans FB" panose="020E0602020502020306" pitchFamily="34" charset="0"/>
              </a:rPr>
              <a:t>Suche </a:t>
            </a:r>
            <a:r>
              <a:rPr lang="en-US" sz="2400" dirty="0" err="1" smtClean="0">
                <a:latin typeface="Berlin Sans FB" panose="020E0602020502020306" pitchFamily="34" charset="0"/>
              </a:rPr>
              <a:t>Rzeki</a:t>
            </a:r>
            <a:r>
              <a:rPr lang="pl-PL" sz="2400" dirty="0" smtClean="0">
                <a:latin typeface="Berlin Sans FB" panose="020E0602020502020306" pitchFamily="34" charset="0"/>
              </a:rPr>
              <a:t>.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19094">
            <a:off x="7257660" y="3988240"/>
            <a:ext cx="2515203" cy="31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02423">
            <a:off x="1558026" y="3914446"/>
            <a:ext cx="2592288" cy="321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59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1206">
            <a:off x="-802314" y="3916898"/>
            <a:ext cx="4924805" cy="369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8707">
            <a:off x="2239197" y="4177788"/>
            <a:ext cx="47625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9" y="332656"/>
            <a:ext cx="5904656" cy="114300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WOLF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7920880" cy="41764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2400" dirty="0">
                <a:latin typeface="Berlin Sans FB" panose="020E0602020502020306" pitchFamily="34" charset="0"/>
              </a:rPr>
              <a:t>T</a:t>
            </a:r>
            <a:r>
              <a:rPr lang="en-US" sz="2400" dirty="0" err="1" smtClean="0">
                <a:latin typeface="Berlin Sans FB" panose="020E0602020502020306" pitchFamily="34" charset="0"/>
              </a:rPr>
              <a:t>ype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of mammals of </a:t>
            </a:r>
            <a:r>
              <a:rPr lang="en-US" sz="2400" dirty="0" err="1">
                <a:latin typeface="Berlin Sans FB" panose="020E0602020502020306" pitchFamily="34" charset="0"/>
              </a:rPr>
              <a:t>canidae</a:t>
            </a:r>
            <a:r>
              <a:rPr lang="en-US" sz="2400" dirty="0">
                <a:latin typeface="Berlin Sans FB" panose="020E0602020502020306" pitchFamily="34" charset="0"/>
              </a:rPr>
              <a:t> family, </a:t>
            </a:r>
            <a:r>
              <a:rPr lang="en-US" sz="2400" dirty="0" err="1" smtClean="0">
                <a:latin typeface="Berlin Sans FB" panose="020E0602020502020306" pitchFamily="34" charset="0"/>
              </a:rPr>
              <a:t>th</a:t>
            </a:r>
            <a:r>
              <a:rPr lang="pl-PL" sz="2400" dirty="0" err="1" smtClean="0">
                <a:latin typeface="Berlin Sans FB" panose="020E0602020502020306" pitchFamily="34" charset="0"/>
              </a:rPr>
              <a:t>ey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have </a:t>
            </a:r>
            <a:r>
              <a:rPr lang="en-US" sz="2400" dirty="0">
                <a:latin typeface="Berlin Sans FB" panose="020E0602020502020306" pitchFamily="34" charset="0"/>
              </a:rPr>
              <a:t>24- hour activity to hunt effectively they need </a:t>
            </a:r>
            <a:r>
              <a:rPr lang="pl-PL" sz="2400" dirty="0" err="1" smtClean="0">
                <a:latin typeface="Berlin Sans FB" panose="020E0602020502020306" pitchFamily="34" charset="0"/>
              </a:rPr>
              <a:t>at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least </a:t>
            </a:r>
            <a:r>
              <a:rPr lang="en-US" sz="2400" dirty="0">
                <a:latin typeface="Berlin Sans FB" panose="020E0602020502020306" pitchFamily="34" charset="0"/>
              </a:rPr>
              <a:t>a little bit of light. </a:t>
            </a:r>
            <a:r>
              <a:rPr lang="en-US" sz="2400" dirty="0" smtClean="0">
                <a:latin typeface="Berlin Sans FB" panose="020E0602020502020306" pitchFamily="34" charset="0"/>
              </a:rPr>
              <a:t>Usually </a:t>
            </a:r>
            <a:r>
              <a:rPr lang="pl-PL" sz="2400" dirty="0">
                <a:latin typeface="Berlin Sans FB" panose="020E0602020502020306" pitchFamily="34" charset="0"/>
              </a:rPr>
              <a:t>t</a:t>
            </a:r>
            <a:r>
              <a:rPr lang="en-US" sz="2400" dirty="0" smtClean="0">
                <a:latin typeface="Berlin Sans FB" panose="020E0602020502020306" pitchFamily="34" charset="0"/>
              </a:rPr>
              <a:t>hey </a:t>
            </a:r>
            <a:r>
              <a:rPr lang="en-US" sz="2400" dirty="0">
                <a:latin typeface="Berlin Sans FB" panose="020E0602020502020306" pitchFamily="34" charset="0"/>
              </a:rPr>
              <a:t>hunt </a:t>
            </a:r>
            <a:r>
              <a:rPr lang="pl-PL" sz="2400" dirty="0" err="1" smtClean="0">
                <a:latin typeface="Berlin Sans FB" panose="020E0602020502020306" pitchFamily="34" charset="0"/>
              </a:rPr>
              <a:t>at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dawn and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at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dusk. </a:t>
            </a:r>
            <a:r>
              <a:rPr lang="pl-PL" sz="2400" dirty="0" err="1" smtClean="0">
                <a:latin typeface="Berlin Sans FB" panose="020E0602020502020306" pitchFamily="34" charset="0"/>
              </a:rPr>
              <a:t>They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pl-PL" sz="2400" dirty="0" err="1" smtClean="0">
                <a:latin typeface="Berlin Sans FB" panose="020E0602020502020306" pitchFamily="34" charset="0"/>
              </a:rPr>
              <a:t>are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adapted </a:t>
            </a:r>
            <a:r>
              <a:rPr lang="en-US" sz="2400" dirty="0">
                <a:latin typeface="Berlin Sans FB" panose="020E0602020502020306" pitchFamily="34" charset="0"/>
              </a:rPr>
              <a:t>to human’s daily activity, because they rather not </a:t>
            </a:r>
            <a:r>
              <a:rPr lang="pl-PL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get in our way </a:t>
            </a:r>
            <a:r>
              <a:rPr lang="en-US" sz="2400" dirty="0" smtClean="0">
                <a:latin typeface="Berlin Sans FB" panose="020E0602020502020306" pitchFamily="34" charset="0"/>
              </a:rPr>
              <a:t>.</a:t>
            </a:r>
            <a:r>
              <a:rPr lang="pl-PL" sz="2400" dirty="0" smtClean="0">
                <a:latin typeface="Berlin Sans FB" panose="020E0602020502020306" pitchFamily="34" charset="0"/>
              </a:rPr>
              <a:t>I</a:t>
            </a:r>
            <a:r>
              <a:rPr lang="en-US" sz="2400" dirty="0" smtClean="0">
                <a:latin typeface="Berlin Sans FB" panose="020E0602020502020306" pitchFamily="34" charset="0"/>
              </a:rPr>
              <a:t>n </a:t>
            </a:r>
            <a:r>
              <a:rPr lang="pl-PL" sz="2400" dirty="0" smtClean="0">
                <a:latin typeface="Berlin Sans FB" panose="020E0602020502020306" pitchFamily="34" charset="0"/>
              </a:rPr>
              <a:t>the </a:t>
            </a:r>
            <a:r>
              <a:rPr lang="en-US" sz="2400" dirty="0" err="1" smtClean="0">
                <a:latin typeface="Berlin Sans FB" panose="020E0602020502020306" pitchFamily="34" charset="0"/>
              </a:rPr>
              <a:t>Bieszczady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>
                <a:latin typeface="Berlin Sans FB" panose="020E0602020502020306" pitchFamily="34" charset="0"/>
              </a:rPr>
              <a:t>there are 5 </a:t>
            </a:r>
            <a:r>
              <a:rPr lang="en-US" sz="2400" dirty="0" smtClean="0">
                <a:latin typeface="Berlin Sans FB" panose="020E0602020502020306" pitchFamily="34" charset="0"/>
              </a:rPr>
              <a:t>of </a:t>
            </a:r>
            <a:r>
              <a:rPr lang="en-US" sz="2400" dirty="0">
                <a:latin typeface="Berlin Sans FB" panose="020E0602020502020306" pitchFamily="34" charset="0"/>
              </a:rPr>
              <a:t>wolves, and only 3 of them were </a:t>
            </a:r>
            <a:r>
              <a:rPr lang="en-US" sz="2400" dirty="0" smtClean="0">
                <a:latin typeface="Berlin Sans FB" panose="020E0602020502020306" pitchFamily="34" charset="0"/>
              </a:rPr>
              <a:t>young</a:t>
            </a:r>
            <a:r>
              <a:rPr lang="pl-PL" sz="2400" dirty="0" smtClean="0">
                <a:latin typeface="Berlin Sans FB" panose="020E0602020502020306" pitchFamily="34" charset="0"/>
              </a:rPr>
              <a:t>.</a:t>
            </a:r>
            <a:endParaRPr lang="pl-PL" sz="2400" dirty="0">
              <a:latin typeface="Berlin Sans FB" panose="020E0602020502020306" pitchFamily="34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15381">
            <a:off x="5366242" y="3962058"/>
            <a:ext cx="4870809" cy="369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867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Niestandardowy 5">
      <a:dk1>
        <a:srgbClr val="E9F9D5"/>
      </a:dk1>
      <a:lt1>
        <a:srgbClr val="172604"/>
      </a:lt1>
      <a:dk2>
        <a:srgbClr val="DBF6B9"/>
      </a:dk2>
      <a:lt2>
        <a:srgbClr val="CAF297"/>
      </a:lt2>
      <a:accent1>
        <a:srgbClr val="CAF297"/>
      </a:accent1>
      <a:accent2>
        <a:srgbClr val="CAF297"/>
      </a:accent2>
      <a:accent3>
        <a:srgbClr val="A7EA52"/>
      </a:accent3>
      <a:accent4>
        <a:srgbClr val="81D319"/>
      </a:accent4>
      <a:accent5>
        <a:srgbClr val="568C11"/>
      </a:accent5>
      <a:accent6>
        <a:srgbClr val="22725C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204</TotalTime>
  <Words>743</Words>
  <Application>Microsoft Office PowerPoint</Application>
  <PresentationFormat>Pokaz na ekranie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Aerodynamiczny</vt:lpstr>
      <vt:lpstr>  „Forests in Poland and Europe. Characteristics and management” „What is most beautiful in the Bieszczady”</vt:lpstr>
      <vt:lpstr>BIESZCZADY</vt:lpstr>
      <vt:lpstr>FLORA AND FAUNA</vt:lpstr>
      <vt:lpstr>VIOLET DACKI</vt:lpstr>
      <vt:lpstr>GOŹDZIK SKUPIONY</vt:lpstr>
      <vt:lpstr>VERATRUM WHITE</vt:lpstr>
      <vt:lpstr>GREEN ANLDER</vt:lpstr>
      <vt:lpstr>KATSCHY’S CORNFLOWER </vt:lpstr>
      <vt:lpstr>WOLF </vt:lpstr>
      <vt:lpstr>LYNX</vt:lpstr>
      <vt:lpstr> WILDCAT        </vt:lpstr>
      <vt:lpstr>EURASIAN EAGLE-OWL </vt:lpstr>
      <vt:lpstr>SOURCE  </vt:lpstr>
      <vt:lpstr>CREATORS  </vt:lpstr>
    </vt:vector>
  </TitlesOfParts>
  <Company>Anna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co najpiękniejsze  w Bieszczadach</dc:title>
  <dc:creator>Anna Mołoń</dc:creator>
  <cp:lastModifiedBy>Twoja nazwa użytkownika</cp:lastModifiedBy>
  <cp:revision>22</cp:revision>
  <dcterms:created xsi:type="dcterms:W3CDTF">2016-04-05T14:10:18Z</dcterms:created>
  <dcterms:modified xsi:type="dcterms:W3CDTF">2016-04-21T06:01:08Z</dcterms:modified>
</cp:coreProperties>
</file>